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3" r:id="rId2"/>
    <p:sldId id="382" r:id="rId3"/>
    <p:sldId id="390" r:id="rId4"/>
    <p:sldId id="392" r:id="rId5"/>
    <p:sldId id="389" r:id="rId6"/>
    <p:sldId id="383" r:id="rId7"/>
    <p:sldId id="381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8" autoAdjust="0"/>
    <p:restoredTop sz="82429" autoAdjust="0"/>
  </p:normalViewPr>
  <p:slideViewPr>
    <p:cSldViewPr>
      <p:cViewPr varScale="1">
        <p:scale>
          <a:sx n="95" d="100"/>
          <a:sy n="95" d="100"/>
        </p:scale>
        <p:origin x="25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A5384F2-6573-4E97-A1B2-1A75CB3F97A4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066A7-7E66-4A4F-AFFC-EEC107A3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4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296A-3F5B-4126-A3EE-6CC13F2E1E0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AB5E4-1B5E-4C2A-9CFD-C59314313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C8C2-4DF4-458F-967D-4350EB43A9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4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Use these to convey your message or answer media questions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5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WALEED</a:t>
            </a:r>
            <a:r>
              <a:rPr lang="en-US" baseline="0" dirty="0" smtClean="0"/>
              <a:t> IS GOING TO DEMONSTRATE THESE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0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Jargon</a:t>
            </a:r>
            <a:r>
              <a:rPr lang="en-US" baseline="0" dirty="0" smtClean="0"/>
              <a:t> and acronyms are for lazy communicators.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said at the beginning that “This is not rocket science”  but there is a challenge on the Internet to communicate your science using the most common, I don’t know, 3,000 words.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Well some scientists was able to explain the functions and working of each component of a rocket using only those words.  If rocket scientists can do that, you can explain your science without reverting to jargon.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8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84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Obviously these questions are very generic and following a study these questions would be phrased more specifically.  However, they will follow this general pattern. 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WALEED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each case were his answers:</a:t>
            </a:r>
          </a:p>
          <a:p>
            <a:endParaRPr lang="en-US" sz="1200" i="0" kern="1200" baseline="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Simple (short sentences, short words)</a:t>
            </a:r>
          </a:p>
          <a:p>
            <a:pPr marL="171450" indent="-171450">
              <a:buFont typeface="Arial"/>
              <a:buChar char="•"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Audience-directed</a:t>
            </a:r>
          </a:p>
          <a:p>
            <a:pPr marL="171450" indent="-171450">
              <a:buFont typeface="Arial"/>
              <a:buChar char="•"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Jargon free</a:t>
            </a:r>
          </a:p>
          <a:p>
            <a:pPr marL="171450" indent="-171450">
              <a:buFont typeface="Arial"/>
              <a:buChar char="•"/>
            </a:pPr>
            <a:endParaRPr lang="en-US" sz="1200" i="0" kern="1200" baseline="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Not every quote has to be memorable </a:t>
            </a:r>
            <a:endParaRPr lang="en-US" sz="1200" i="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4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WALEED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each case were his answers:</a:t>
            </a:r>
          </a:p>
          <a:p>
            <a:endParaRPr lang="en-US" sz="1200" i="0" kern="1200" baseline="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Simple (short sentences, short words)</a:t>
            </a:r>
          </a:p>
          <a:p>
            <a:pPr marL="171450" indent="-171450">
              <a:buFont typeface="Arial"/>
              <a:buChar char="•"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Audience-directed</a:t>
            </a:r>
          </a:p>
          <a:p>
            <a:pPr marL="171450" indent="-171450">
              <a:buFont typeface="Arial"/>
              <a:buChar char="•"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Jargon free</a:t>
            </a:r>
          </a:p>
          <a:p>
            <a:pPr marL="171450" indent="-171450">
              <a:buFont typeface="Arial"/>
              <a:buChar char="•"/>
            </a:pPr>
            <a:endParaRPr lang="en-US" sz="1200" i="0" kern="1200" baseline="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Not every quote has to be memorable </a:t>
            </a:r>
            <a:endParaRPr lang="en-US" sz="1200" i="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AB5E4-1B5E-4C2A-9CFD-C59314313E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2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9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3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5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7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contrast to the IPCC reports, which are hard for the public and policymakers to digest, this report is concise, potentially giving it an advantage, </a:t>
            </a:r>
            <a:r>
              <a:rPr lang="en-US" dirty="0" err="1" smtClean="0"/>
              <a:t>Maibach</a:t>
            </a:r>
            <a:r>
              <a:rPr lang="en-US" dirty="0" smtClean="0"/>
              <a:t> noted.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5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Fallen weather towers, sunken scaffolds and toppled tents.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The collapsed camp—“Swiss Camp”—might have been the premier base to monitor the impacts of a changing climate on the Greenland ice sheet, but in 2009, the camp’s own appearance revealed more than a thousand data readings.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“We don’t need to measure the changes—we can look at the camp and see the changes,” said former CIRES Director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Konrad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 Steffen, a Swiss native who established the camp in 1990 and has been returning there every summer since.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Warming temperatures have gradually melted the camp’s foundations causing it to collapse in a decidedly disorganized “un-Swiss-like” manner. Weather towers, placed more than a decade earlier in 2 meters of ice, have toppled as their foundation has begun to disappear.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The scene, as well as more than 20 years of data, spells out a stark reality: The Greenland ice sheet is melting faster than it is replenishing.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“Over the years we have lost first 30 centimeters of ice, then 50 centimeters of ice, then a meter,” Steffen said. “Overall we have lost 6 meters—so the losses are very visual.” </a:t>
            </a:r>
          </a:p>
          <a:p>
            <a:r>
              <a:rPr lang="en-US" dirty="0" smtClean="0"/>
              <a:t>Lots</a:t>
            </a:r>
            <a:r>
              <a:rPr lang="en-US" baseline="0" dirty="0" smtClean="0"/>
              <a:t> of examples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air used to be so pristine before …..</a:t>
            </a:r>
          </a:p>
          <a:p>
            <a:r>
              <a:rPr lang="en-US" baseline="0" dirty="0" smtClean="0"/>
              <a:t>We used to test the air quality in Texas and it was so much worse before new regulations…Can we do that here too?</a:t>
            </a:r>
          </a:p>
          <a:p>
            <a:r>
              <a:rPr lang="en-US" baseline="0" dirty="0" smtClean="0"/>
              <a:t>We used to measure the snowmelt, now it is three weeks earlier </a:t>
            </a:r>
          </a:p>
          <a:p>
            <a:r>
              <a:rPr lang="en-US" baseline="0" dirty="0" smtClean="0"/>
              <a:t>This used to be a wooded area, not all you see is rotting trees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C406-DE3A-074D-A704-6D9A071F45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4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888-2476-4177-824C-289F135D52A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4CC-1F21-4359-8EEE-6A6104EC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888-2476-4177-824C-289F135D52A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4CC-1F21-4359-8EEE-6A6104EC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888-2476-4177-824C-289F135D52A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4CC-1F21-4359-8EEE-6A6104EC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86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4A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64411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Times"/>
              </a:defRPr>
            </a:lvl1pPr>
          </a:lstStyle>
          <a:p>
            <a:fld id="{1FF74ABD-1C85-4490-B210-5B286567E4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7010400" y="64411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4ABD-1C85-4490-B210-5B286567E4CF}" type="slidenum">
              <a:rPr lang="en-US" smtClean="0">
                <a:latin typeface="Times"/>
              </a:rPr>
              <a:pPr/>
              <a:t>‹#›</a:t>
            </a:fld>
            <a:endParaRPr lang="en-US" dirty="0">
              <a:latin typeface="Time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1000" y="6400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©Eldorado</a:t>
            </a:r>
            <a:r>
              <a:rPr lang="en-US" baseline="0" dirty="0" smtClean="0"/>
              <a:t> Communications: Jane Palmer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6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8B7671-8428-F841-A5BE-CA159B01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971768-B896-1C47-B70F-827227BED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C7D88C4-9EC2-1A4E-9419-3C1BA78CBDC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Shape 134">
            <a:extLst>
              <a:ext uri="{FF2B5EF4-FFF2-40B4-BE49-F238E27FC236}">
                <a16:creationId xmlns:a16="http://schemas.microsoft.com/office/drawing/2014/main" id="{BFB08ACF-9020-9D40-9F04-4C6AA22E8DA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28205" y="6176963"/>
            <a:ext cx="9383812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ke Wai logo color on white 2500px.jpg">
            <a:extLst>
              <a:ext uri="{FF2B5EF4-FFF2-40B4-BE49-F238E27FC236}">
                <a16:creationId xmlns:a16="http://schemas.microsoft.com/office/drawing/2014/main" id="{B8F65E7D-59C5-AD4F-8611-5B39249A3B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30" y="6192432"/>
            <a:ext cx="1020196" cy="665568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888-2476-4177-824C-289F135D52A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4CC-1F21-4359-8EEE-6A6104EC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888-2476-4177-824C-289F135D52A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4CC-1F21-4359-8EEE-6A6104EC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888-2476-4177-824C-289F135D52A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4CC-1F21-4359-8EEE-6A6104EC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888-2476-4177-824C-289F135D52A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4CC-1F21-4359-8EEE-6A6104EC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888-2476-4177-824C-289F135D52A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4CC-1F21-4359-8EEE-6A6104EC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888-2476-4177-824C-289F135D52A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4CC-1F21-4359-8EEE-6A6104EC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C888-2476-4177-824C-289F135D52A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4CC-1F21-4359-8EEE-6A6104EC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C888-2476-4177-824C-289F135D52A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74CC-1F21-4359-8EEE-6A6104EC5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google.com/culturalinstitute/asset-viewer/vive-l-empereur/uQHHEYw3tHfkcw#partne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1434" y="1964232"/>
            <a:ext cx="490658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/>
              <a:t>EPSCOR Meeting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6373" y="2663629"/>
            <a:ext cx="43977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/>
              <a:t>Charleston, West Virginia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604" y="5655059"/>
            <a:ext cx="857250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/>
              <a:t>Visit </a:t>
            </a:r>
            <a:r>
              <a:rPr lang="en-US" sz="1275" b="1" dirty="0"/>
              <a:t>westvirginiaresearch.org/library/workshops-conferences/epscor-meeting-october-2018</a:t>
            </a:r>
            <a:r>
              <a:rPr lang="en-US" sz="1275" dirty="0"/>
              <a:t> for presentation downloads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1" y="1218858"/>
            <a:ext cx="2924139" cy="29394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38842" y="3108445"/>
            <a:ext cx="4397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October 31, 2018</a:t>
            </a:r>
          </a:p>
        </p:txBody>
      </p:sp>
    </p:spTree>
    <p:extLst>
      <p:ext uri="{BB962C8B-B14F-4D97-AF65-F5344CB8AC3E}">
        <p14:creationId xmlns:p14="http://schemas.microsoft.com/office/powerpoint/2010/main" val="99810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latin typeface="Helvetica Neue"/>
                <a:cs typeface="Helvetica Neue"/>
              </a:rPr>
              <a:t>Understand their Minds</a:t>
            </a:r>
            <a:endParaRPr lang="en-US" sz="2800" b="1" dirty="0">
              <a:solidFill>
                <a:srgbClr val="FFFF00"/>
              </a:solidFill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276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chemeClr val="bg1"/>
                </a:solidFill>
              </a:rPr>
              <a:t>For all their diverse decisions they typically ask three questions:</a:t>
            </a:r>
          </a:p>
          <a:p>
            <a:pPr marL="0" indent="0"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rgbClr val="FFFFFF"/>
                </a:solidFill>
              </a:rPr>
              <a:t>What is the problem and do I have responsibility and authority for it?</a:t>
            </a:r>
          </a:p>
          <a:p>
            <a:r>
              <a:rPr lang="en-US" sz="3400" dirty="0">
                <a:solidFill>
                  <a:srgbClr val="FFFFFF"/>
                </a:solidFill>
              </a:rPr>
              <a:t>Who will it affect? Are they my constituents?</a:t>
            </a:r>
          </a:p>
          <a:p>
            <a:r>
              <a:rPr lang="en-US" sz="3400" dirty="0">
                <a:solidFill>
                  <a:srgbClr val="FFFFFF"/>
                </a:solidFill>
              </a:rPr>
              <a:t>If I take specific action (or don’t) who wins and who loses?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This is where you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come in!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350px-Edouard_Detaille_-_Vive_L'Empereur_-_Google_Art_Proj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3315790" cy="2832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5867400"/>
            <a:ext cx="449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Vive </a:t>
            </a:r>
            <a:r>
              <a:rPr lang="en-US" sz="1400" b="1" dirty="0">
                <a:solidFill>
                  <a:srgbClr val="FFFFFF"/>
                </a:solidFill>
              </a:rPr>
              <a:t>L'Empereur1891</a:t>
            </a:r>
          </a:p>
          <a:p>
            <a:r>
              <a:rPr lang="en-US" sz="1400" b="1" dirty="0" err="1">
                <a:solidFill>
                  <a:srgbClr val="FFFFFF"/>
                </a:solidFill>
              </a:rPr>
              <a:t>Edouard</a:t>
            </a:r>
            <a:r>
              <a:rPr lang="en-US" sz="1400" b="1" dirty="0">
                <a:solidFill>
                  <a:srgbClr val="FFFFFF"/>
                </a:solidFill>
              </a:rPr>
              <a:t> Detaille | </a:t>
            </a:r>
            <a:r>
              <a:rPr lang="en-US" sz="1400" b="1" dirty="0">
                <a:solidFill>
                  <a:srgbClr val="FFFFFF"/>
                </a:solidFill>
                <a:hlinkClick r:id="rId4"/>
              </a:rPr>
              <a:t>Art Gallery of New South Wales</a:t>
            </a:r>
            <a:endParaRPr lang="en-US" sz="1400" b="1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8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So Who is the Audience? </a:t>
            </a:r>
            <a:endParaRPr lang="en-US" sz="2800" b="1" dirty="0">
              <a:solidFill>
                <a:srgbClr val="FFFF00"/>
              </a:solidFill>
              <a:latin typeface="Helvetica Neue Medium"/>
              <a:cs typeface="Time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Think: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</a:t>
            </a:r>
            <a:r>
              <a:rPr lang="en-US" sz="2400" dirty="0" smtClean="0">
                <a:solidFill>
                  <a:srgbClr val="FFFFFF"/>
                </a:solidFill>
              </a:rPr>
              <a:t>arried schedules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</a:t>
            </a:r>
            <a:r>
              <a:rPr lang="en-US" sz="2400" dirty="0" smtClean="0">
                <a:solidFill>
                  <a:srgbClr val="FFFFFF"/>
                </a:solidFill>
              </a:rPr>
              <a:t>imited attention spans 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Little background knowledge.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3276600"/>
            <a:ext cx="7772400" cy="2057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Times"/>
              </a:rPr>
              <a:t>“The </a:t>
            </a:r>
            <a:r>
              <a:rPr lang="en-US" sz="2400" dirty="0">
                <a:solidFill>
                  <a:schemeClr val="bg1"/>
                </a:solidFill>
                <a:latin typeface="Times"/>
              </a:rPr>
              <a:t>work of congressional staff is fast-paced and pressurized, so adjust your explanations to their level of expertise, be concise, and offer concrete </a:t>
            </a:r>
            <a:r>
              <a:rPr lang="en-US" sz="2400" dirty="0" smtClean="0">
                <a:solidFill>
                  <a:schemeClr val="bg1"/>
                </a:solidFill>
                <a:latin typeface="Times"/>
              </a:rPr>
              <a:t>suggestions”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7999" y="5562600"/>
            <a:ext cx="720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-Elizabeth </a:t>
            </a:r>
            <a:r>
              <a:rPr lang="en-US" dirty="0">
                <a:solidFill>
                  <a:srgbClr val="FFFFFF"/>
                </a:solidFill>
              </a:rPr>
              <a:t>O’Hare, a program officer on The National Academies' </a:t>
            </a:r>
            <a:r>
              <a:rPr lang="en-US" dirty="0" smtClean="0">
                <a:solidFill>
                  <a:srgbClr val="FFFFFF"/>
                </a:solidFill>
              </a:rPr>
              <a:t>Board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on Higher Education and Workforce in Washington, </a:t>
            </a:r>
            <a:r>
              <a:rPr lang="en-US" dirty="0" smtClean="0">
                <a:solidFill>
                  <a:srgbClr val="FFFFFF"/>
                </a:solidFill>
              </a:rPr>
              <a:t>D.C.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0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How to Make Your Science Useful</a:t>
            </a:r>
            <a:b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</a:br>
            <a:endParaRPr lang="en-US" sz="2800" b="1" dirty="0">
              <a:solidFill>
                <a:srgbClr val="FFFF00"/>
              </a:solidFill>
              <a:latin typeface="Helvetica Neue Medium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7162800" cy="3124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2F2F2"/>
                </a:solidFill>
                <a:latin typeface="Times"/>
                <a:cs typeface="Times"/>
              </a:rPr>
              <a:t>Be informed and prepared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2F2F2"/>
                </a:solidFill>
                <a:cs typeface="Times"/>
              </a:rPr>
              <a:t>Think timely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2F2F2"/>
                </a:solidFill>
                <a:cs typeface="Times"/>
              </a:rPr>
              <a:t>Keep your messages and answers brief and simple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2F2F2"/>
                </a:solidFill>
                <a:cs typeface="Times"/>
              </a:rPr>
              <a:t>Make your message actionable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2F2F2"/>
                </a:solidFill>
                <a:cs typeface="Times"/>
              </a:rPr>
              <a:t>Give your message life and relevance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"/>
                <a:cs typeface="Times"/>
              </a:rPr>
              <a:t>NOT THIS:		BUT THIS: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2667000" cy="246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06.03AY - High Fructose Corn Syrup A Sweet and Dangerous Lie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962400"/>
            <a:ext cx="1637219" cy="244715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38800" y="3124200"/>
            <a:ext cx="3505200" cy="3352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Communicating the High Fructose Corn Syrup Way:</a:t>
            </a:r>
          </a:p>
          <a:p>
            <a:pPr algn="ctr"/>
            <a:endParaRPr lang="en-US" sz="2400" dirty="0">
              <a:latin typeface="Times"/>
              <a:cs typeface="Times"/>
            </a:endParaRPr>
          </a:p>
          <a:p>
            <a:pPr algn="ctr"/>
            <a:r>
              <a:rPr lang="en-US" sz="2400" dirty="0" smtClean="0">
                <a:latin typeface="Times"/>
                <a:cs typeface="Times"/>
              </a:rPr>
              <a:t>A short, sharp shot of palatability will have them coming back for more. 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8554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Keep Your </a:t>
            </a:r>
            <a:r>
              <a:rPr lang="en-US" sz="2800" b="1" dirty="0">
                <a:solidFill>
                  <a:srgbClr val="FFFF00"/>
                </a:solidFill>
                <a:latin typeface="Helvetica Neue Medium"/>
                <a:cs typeface="Times"/>
              </a:rPr>
              <a:t>M</a:t>
            </a:r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essage Brief and Simple</a:t>
            </a:r>
            <a:r>
              <a:rPr lang="en-US" dirty="0">
                <a:solidFill>
                  <a:srgbClr val="FFFF00"/>
                </a:solidFill>
                <a:latin typeface="Helvetica Neue Medium"/>
              </a:rPr>
              <a:t/>
            </a:r>
            <a:br>
              <a:rPr lang="en-US" dirty="0">
                <a:solidFill>
                  <a:srgbClr val="FFFF00"/>
                </a:solidFill>
                <a:latin typeface="Helvetica Neue Medium"/>
              </a:rPr>
            </a:br>
            <a:endParaRPr lang="en-US" dirty="0">
              <a:solidFill>
                <a:srgbClr val="FFFF00"/>
              </a:solidFill>
              <a:latin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9811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Deliver your message in “high fructose corn syrup form:”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A quick hit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Potent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Designed to stimulate the CNS immediately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343400"/>
            <a:ext cx="7391400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lumMod val="60000"/>
                <a:lumOff val="4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2"/>
              </a:solidFill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555367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AAA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20222" r="21111" b="16371"/>
          <a:stretch/>
        </p:blipFill>
        <p:spPr>
          <a:xfrm>
            <a:off x="533400" y="2895600"/>
            <a:ext cx="4728674" cy="304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91200" y="2895600"/>
            <a:ext cx="2667000" cy="2590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"/>
                <a:cs typeface="Times"/>
              </a:rPr>
              <a:t>"The most effective educational efforts feature simple clear messages, that are repeated often, by a variety of trusted </a:t>
            </a:r>
            <a:r>
              <a:rPr lang="en-US" sz="2000" dirty="0" smtClean="0">
                <a:latin typeface="Times"/>
                <a:cs typeface="Times"/>
              </a:rPr>
              <a:t>voices</a:t>
            </a:r>
            <a:r>
              <a:rPr lang="en-US" sz="2000" dirty="0">
                <a:latin typeface="Times"/>
                <a:cs typeface="Times"/>
              </a:rPr>
              <a:t>.</a:t>
            </a:r>
            <a:r>
              <a:rPr lang="en-US" sz="2000" dirty="0" smtClean="0">
                <a:latin typeface="Times"/>
                <a:cs typeface="Times"/>
              </a:rPr>
              <a:t>”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486400"/>
            <a:ext cx="3505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-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Edward </a:t>
            </a:r>
            <a:r>
              <a:rPr lang="en-US" dirty="0" err="1">
                <a:solidFill>
                  <a:srgbClr val="FFFFFF"/>
                </a:solidFill>
                <a:latin typeface="Times"/>
                <a:cs typeface="Times"/>
              </a:rPr>
              <a:t>Maibach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,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director of the Center for Climate Change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258037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Helvetica Neue Medium"/>
                <a:cs typeface="Times"/>
              </a:rPr>
              <a:t>Make your Message Actionable</a:t>
            </a:r>
            <a:endParaRPr lang="en-US" sz="2800" dirty="0">
              <a:solidFill>
                <a:srgbClr val="FFFF00"/>
              </a:solidFill>
              <a:latin typeface="Helvetica Neue Medium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3124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Setting policy is about making decisions: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So if you are presenting your science, your goal is for the 	policymaker to agree that something must be done: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	e.g. Reduce fossil fuels emissions, continue funding your 	research etc.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Think about what that something might be, and be prepared to explain the consequences of the various choices that might be proposed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Be ready for the question: What would Congress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And the next one: If you were confronting this problem with limited resources, what would be the first step you would take to solve it?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Make your Science Come Alive </a:t>
            </a:r>
            <a:r>
              <a:rPr lang="en-US" sz="2800" dirty="0" smtClean="0">
                <a:solidFill>
                  <a:srgbClr val="FFFF00"/>
                </a:solidFill>
                <a:latin typeface="Helvetica Neue Medium"/>
                <a:cs typeface="Times"/>
              </a:rPr>
              <a:t> </a:t>
            </a:r>
            <a:endParaRPr lang="en-US" sz="2800" dirty="0">
              <a:solidFill>
                <a:srgbClr val="FFFF00"/>
              </a:solidFill>
              <a:latin typeface="Helvetica Neue Medium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Use personal stories and anecdotes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Swiss Camp Before			Swiss Camp After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IMG_437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4229100" cy="2819400"/>
          </a:xfrm>
          <a:prstGeom prst="rect">
            <a:avLst/>
          </a:prstGeom>
        </p:spPr>
      </p:pic>
      <p:pic>
        <p:nvPicPr>
          <p:cNvPr id="6" name="Picture 5" descr="IMG_391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4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1434" y="1964232"/>
            <a:ext cx="490658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/>
              <a:t>EPSCOR Meeting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6373" y="2663629"/>
            <a:ext cx="43977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/>
              <a:t>Charleston, West Virginia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604" y="5655059"/>
            <a:ext cx="857250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/>
              <a:t>Visit </a:t>
            </a:r>
            <a:r>
              <a:rPr lang="en-US" sz="1275" b="1" dirty="0"/>
              <a:t>westvirginiaresearch.org/library/workshops-conferences/epscor-meeting-october-2018</a:t>
            </a:r>
            <a:r>
              <a:rPr lang="en-US" sz="1275" dirty="0"/>
              <a:t> for presentation downloads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1" y="1218858"/>
            <a:ext cx="2924139" cy="29394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38842" y="3108445"/>
            <a:ext cx="4397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October 31, 2018</a:t>
            </a:r>
          </a:p>
        </p:txBody>
      </p:sp>
    </p:spTree>
    <p:extLst>
      <p:ext uri="{BB962C8B-B14F-4D97-AF65-F5344CB8AC3E}">
        <p14:creationId xmlns:p14="http://schemas.microsoft.com/office/powerpoint/2010/main" val="110869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 Neue Medium"/>
              </a:rPr>
              <a:t/>
            </a:r>
            <a:br>
              <a:rPr lang="en-US" dirty="0">
                <a:latin typeface="Helvetica Neue Medium"/>
              </a:rPr>
            </a:br>
            <a:r>
              <a:rPr lang="en-US" sz="2800" b="1" dirty="0">
                <a:solidFill>
                  <a:srgbClr val="FFFF00"/>
                </a:solidFill>
                <a:latin typeface="Helvetica Neue Medium"/>
                <a:cs typeface="Times"/>
              </a:rPr>
              <a:t>Tips for </a:t>
            </a:r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Preparing </a:t>
            </a:r>
            <a:r>
              <a:rPr lang="en-US" sz="2800" b="1" dirty="0" err="1" smtClean="0">
                <a:solidFill>
                  <a:srgbClr val="FFFF00"/>
                </a:solidFill>
                <a:latin typeface="Helvetica Neue Medium"/>
                <a:cs typeface="Times"/>
              </a:rPr>
              <a:t>Soundbites</a:t>
            </a:r>
            <a:r>
              <a:rPr lang="en-US" dirty="0">
                <a:solidFill>
                  <a:srgbClr val="FFFF00"/>
                </a:solidFill>
                <a:latin typeface="Helvetica Neue Medium"/>
              </a:rPr>
              <a:t/>
            </a:r>
            <a:br>
              <a:rPr lang="en-US" dirty="0">
                <a:solidFill>
                  <a:srgbClr val="FFFF00"/>
                </a:solidFill>
                <a:latin typeface="Helvetica Neue Medium"/>
              </a:rPr>
            </a:br>
            <a:endParaRPr lang="en-US" dirty="0">
              <a:solidFill>
                <a:srgbClr val="FFFF00"/>
              </a:solidFill>
              <a:latin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What is a </a:t>
            </a:r>
            <a:r>
              <a:rPr lang="en-US" sz="2400" dirty="0" err="1" smtClean="0">
                <a:solidFill>
                  <a:schemeClr val="bg2"/>
                </a:solidFill>
                <a:latin typeface="Times"/>
                <a:cs typeface="Times"/>
              </a:rPr>
              <a:t>soundbite</a:t>
            </a: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?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 	</a:t>
            </a:r>
            <a:r>
              <a:rPr lang="en-US" sz="2400" dirty="0" smtClean="0">
                <a:solidFill>
                  <a:srgbClr val="FFFF00"/>
                </a:solidFill>
                <a:latin typeface="Times"/>
                <a:cs typeface="Times"/>
              </a:rPr>
              <a:t>“</a:t>
            </a:r>
            <a:r>
              <a:rPr lang="en-US" sz="2400" dirty="0">
                <a:solidFill>
                  <a:srgbClr val="FFFF00"/>
                </a:solidFill>
                <a:latin typeface="Times"/>
                <a:cs typeface="Times"/>
              </a:rPr>
              <a:t>A way to communicate your message </a:t>
            </a:r>
            <a:r>
              <a:rPr lang="en-US" sz="2400" dirty="0" smtClean="0">
                <a:solidFill>
                  <a:srgbClr val="FFFF00"/>
                </a:solidFill>
                <a:latin typeface="Times"/>
                <a:cs typeface="Times"/>
              </a:rPr>
              <a:t>or an answer to a question in concise and quotable form for an outreach article, press release or the media.”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  <a:cs typeface="Time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A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good </a:t>
            </a:r>
            <a:r>
              <a:rPr lang="en-US" sz="2400" dirty="0" err="1" smtClean="0">
                <a:solidFill>
                  <a:schemeClr val="bg2"/>
                </a:solidFill>
                <a:latin typeface="Times"/>
                <a:cs typeface="Times"/>
              </a:rPr>
              <a:t>soundbite</a:t>
            </a: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follows </a:t>
            </a: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these guidelines: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cs typeface="Times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cs typeface="Times"/>
              </a:rPr>
              <a:t>It is tailored for the audience in question.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Keep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it </a:t>
            </a: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simple.</a:t>
            </a:r>
            <a:endParaRPr lang="en-US" sz="2400" dirty="0">
              <a:solidFill>
                <a:schemeClr val="bg2"/>
              </a:solidFill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Avoid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or explain </a:t>
            </a: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jargon.</a:t>
            </a:r>
            <a:endParaRPr lang="en-US" sz="2400" dirty="0">
              <a:solidFill>
                <a:schemeClr val="bg2"/>
              </a:solidFill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</a:rPr>
              <a:t>With just that little bit extra…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3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  <a:latin typeface="Helvetica Neue Medium"/>
                <a:cs typeface="Times"/>
              </a:rPr>
              <a:t>Tips for </a:t>
            </a:r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Preparing </a:t>
            </a:r>
            <a:r>
              <a:rPr lang="en-US" sz="2800" b="1" dirty="0" err="1" smtClean="0">
                <a:solidFill>
                  <a:srgbClr val="FFFF00"/>
                </a:solidFill>
                <a:latin typeface="Helvetica Neue Medium"/>
                <a:cs typeface="Times"/>
              </a:rPr>
              <a:t>Soundbites</a:t>
            </a:r>
            <a:r>
              <a:rPr lang="en-US" sz="2800" dirty="0" smtClean="0">
                <a:solidFill>
                  <a:srgbClr val="FFFF00"/>
                </a:solidFill>
                <a:latin typeface="Helvetica Neue Medium"/>
                <a:cs typeface="Times"/>
              </a:rPr>
              <a:t> </a:t>
            </a:r>
            <a:endParaRPr lang="en-US" sz="2800" dirty="0">
              <a:solidFill>
                <a:srgbClr val="FFFF00"/>
              </a:solidFill>
              <a:latin typeface="Helvetica Neue Medium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733800" cy="2743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"/>
                <a:cs typeface="Times"/>
              </a:rPr>
              <a:t>Keep </a:t>
            </a:r>
            <a:r>
              <a:rPr lang="en-US" sz="2400" dirty="0">
                <a:solidFill>
                  <a:srgbClr val="FFFF00"/>
                </a:solidFill>
                <a:latin typeface="Times"/>
                <a:cs typeface="Times"/>
              </a:rPr>
              <a:t>it </a:t>
            </a:r>
            <a:r>
              <a:rPr lang="en-US" sz="2400" dirty="0" smtClean="0">
                <a:solidFill>
                  <a:srgbClr val="FFFF00"/>
                </a:solidFill>
                <a:latin typeface="Times"/>
                <a:cs typeface="Times"/>
              </a:rPr>
              <a:t>simple, but not simplistic.</a:t>
            </a:r>
          </a:p>
          <a:p>
            <a:pPr marL="0" indent="0">
              <a:buNone/>
            </a:pPr>
            <a:endParaRPr lang="en-US" sz="2400" dirty="0">
              <a:solidFill>
                <a:srgbClr val="EEECE1"/>
              </a:solidFill>
              <a:latin typeface="Times"/>
              <a:cs typeface="Times"/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—Use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short sentences and short </a:t>
            </a: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words without losing the message’s essence or meaning (“dumbing it down”)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2"/>
              </a:solidFill>
              <a:latin typeface="Times"/>
              <a:cs typeface="Times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8013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</a:t>
            </a:r>
            <a:r>
              <a:rPr lang="en-US" sz="1400" dirty="0" err="1">
                <a:solidFill>
                  <a:schemeClr val="bg1"/>
                </a:solidFill>
              </a:rPr>
              <a:t>smbc-comics.com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index.php?db</a:t>
            </a:r>
            <a:r>
              <a:rPr lang="en-US" sz="1400" dirty="0">
                <a:solidFill>
                  <a:schemeClr val="bg1"/>
                </a:solidFill>
              </a:rPr>
              <a:t>=</a:t>
            </a:r>
            <a:r>
              <a:rPr lang="en-US" sz="1400" dirty="0" err="1">
                <a:solidFill>
                  <a:schemeClr val="bg1"/>
                </a:solidFill>
              </a:rPr>
              <a:t>comics&amp;id</a:t>
            </a:r>
            <a:r>
              <a:rPr lang="en-US" sz="1400" dirty="0">
                <a:solidFill>
                  <a:schemeClr val="bg1"/>
                </a:solidFill>
              </a:rPr>
              <a:t>=1957#comic</a:t>
            </a:r>
          </a:p>
        </p:txBody>
      </p:sp>
      <p:pic>
        <p:nvPicPr>
          <p:cNvPr id="7" name="Picture 6" descr="cartoon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5277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4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  <a:latin typeface="Helvetica Neue Medium"/>
                <a:cs typeface="Times"/>
              </a:rPr>
              <a:t>Tips for </a:t>
            </a:r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Preparing </a:t>
            </a:r>
            <a:r>
              <a:rPr lang="en-US" sz="2800" b="1" dirty="0" err="1" smtClean="0">
                <a:solidFill>
                  <a:srgbClr val="FFFF00"/>
                </a:solidFill>
                <a:latin typeface="Helvetica Neue Medium"/>
                <a:cs typeface="Times"/>
              </a:rPr>
              <a:t>Soundbites</a:t>
            </a:r>
            <a:r>
              <a:rPr lang="en-US" sz="2800" dirty="0" smtClean="0">
                <a:solidFill>
                  <a:srgbClr val="FFFF00"/>
                </a:solidFill>
                <a:latin typeface="Helvetica Neue Medium"/>
                <a:cs typeface="Times"/>
              </a:rPr>
              <a:t> </a:t>
            </a:r>
            <a:endParaRPr lang="en-US" sz="2800" dirty="0">
              <a:solidFill>
                <a:srgbClr val="FFFF00"/>
              </a:solidFill>
              <a:latin typeface="Helvetica Neue Medium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"/>
                <a:cs typeface="Times"/>
              </a:rPr>
              <a:t>Avoid </a:t>
            </a:r>
            <a:r>
              <a:rPr lang="en-US" sz="2400" dirty="0">
                <a:solidFill>
                  <a:srgbClr val="FFFF00"/>
                </a:solidFill>
                <a:latin typeface="Times"/>
                <a:cs typeface="Times"/>
              </a:rPr>
              <a:t>technical or scientific </a:t>
            </a:r>
            <a:r>
              <a:rPr lang="en-US" sz="2400" dirty="0" smtClean="0">
                <a:solidFill>
                  <a:srgbClr val="FFFF00"/>
                </a:solidFill>
                <a:latin typeface="Times"/>
                <a:cs typeface="Times"/>
              </a:rPr>
              <a:t>jargon.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—</a:t>
            </a:r>
            <a:r>
              <a:rPr lang="en-US" sz="2000" dirty="0" smtClean="0">
                <a:solidFill>
                  <a:schemeClr val="bg1"/>
                </a:solidFill>
                <a:latin typeface="Times"/>
                <a:cs typeface="Times"/>
              </a:rPr>
              <a:t>If </a:t>
            </a:r>
            <a:r>
              <a:rPr lang="en-US" sz="2000" dirty="0">
                <a:solidFill>
                  <a:schemeClr val="bg1"/>
                </a:solidFill>
                <a:latin typeface="Times"/>
                <a:cs typeface="Times"/>
              </a:rPr>
              <a:t>you must use a scientific </a:t>
            </a:r>
            <a:r>
              <a:rPr lang="en-US" sz="2000" dirty="0" smtClean="0">
                <a:solidFill>
                  <a:schemeClr val="bg1"/>
                </a:solidFill>
                <a:latin typeface="Times"/>
                <a:cs typeface="Times"/>
              </a:rPr>
              <a:t>term, explain what </a:t>
            </a:r>
            <a:r>
              <a:rPr lang="en-US" sz="2000" dirty="0">
                <a:solidFill>
                  <a:schemeClr val="bg1"/>
                </a:solidFill>
                <a:latin typeface="Times"/>
                <a:cs typeface="Times"/>
              </a:rPr>
              <a:t>it </a:t>
            </a:r>
            <a:r>
              <a:rPr lang="en-US" sz="2000" dirty="0" smtClean="0">
                <a:solidFill>
                  <a:schemeClr val="bg1"/>
                </a:solidFill>
                <a:latin typeface="Times"/>
                <a:cs typeface="Times"/>
              </a:rPr>
              <a:t>means.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"/>
                <a:cs typeface="Times"/>
              </a:rPr>
              <a:t>—Avoid </a:t>
            </a:r>
            <a:r>
              <a:rPr lang="en-US" sz="2000" dirty="0">
                <a:solidFill>
                  <a:schemeClr val="bg1"/>
                </a:solidFill>
                <a:latin typeface="Times"/>
                <a:cs typeface="Times"/>
              </a:rPr>
              <a:t>abbreviations </a:t>
            </a:r>
            <a:r>
              <a:rPr lang="en-US" sz="2000" dirty="0" smtClean="0">
                <a:solidFill>
                  <a:schemeClr val="bg1"/>
                </a:solidFill>
                <a:latin typeface="Times"/>
                <a:cs typeface="Times"/>
              </a:rPr>
              <a:t>or acronyms</a:t>
            </a:r>
            <a:r>
              <a:rPr lang="en-US" sz="2000" dirty="0" smtClean="0">
                <a:latin typeface="Times"/>
                <a:cs typeface="Times"/>
              </a:rPr>
              <a:t>.</a:t>
            </a:r>
            <a:r>
              <a:rPr lang="en-US" sz="2000" i="1" dirty="0" smtClean="0"/>
              <a:t>	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fiction_rule_of_thum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0400"/>
            <a:ext cx="5029200" cy="281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472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Xkcd.com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13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13237"/>
            <a:ext cx="8229600" cy="2087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Barbara </a:t>
            </a:r>
            <a:r>
              <a:rPr lang="en-US" dirty="0" err="1"/>
              <a:t>Cabezal</a:t>
            </a:r>
            <a:r>
              <a:rPr lang="en-US" dirty="0"/>
              <a:t> Bruno</a:t>
            </a:r>
            <a:endParaRPr lang="en-US" baseline="30000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Hawai‘i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Institute of Geophysics &amp;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Planetology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Co-PI &amp; EOD, Hawai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‘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i EPSCoR</a:t>
            </a:r>
            <a:endParaRPr lang="en-US" dirty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01310" y="1676400"/>
            <a:ext cx="3810000" cy="2664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338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What Is </a:t>
            </a:r>
            <a:r>
              <a:rPr lang="en-US" sz="2800" b="1" dirty="0">
                <a:solidFill>
                  <a:srgbClr val="FFFF00"/>
                </a:solidFill>
                <a:latin typeface="Helvetica Neue Medium"/>
                <a:cs typeface="Times"/>
              </a:rPr>
              <a:t>T</a:t>
            </a:r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hat Little </a:t>
            </a:r>
            <a:r>
              <a:rPr lang="en-US" sz="2800" b="1" dirty="0">
                <a:solidFill>
                  <a:srgbClr val="FFFF00"/>
                </a:solidFill>
                <a:latin typeface="Helvetica Neue Medium"/>
                <a:cs typeface="Times"/>
              </a:rPr>
              <a:t>B</a:t>
            </a:r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it </a:t>
            </a:r>
            <a:r>
              <a:rPr lang="en-US" sz="2800" b="1" dirty="0">
                <a:solidFill>
                  <a:srgbClr val="FFFF00"/>
                </a:solidFill>
                <a:latin typeface="Helvetica Neue Medium"/>
                <a:cs typeface="Times"/>
              </a:rPr>
              <a:t>E</a:t>
            </a:r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xtra? </a:t>
            </a:r>
            <a:r>
              <a:rPr lang="en-US" sz="3200" dirty="0">
                <a:solidFill>
                  <a:srgbClr val="FFFF00"/>
                </a:solidFill>
                <a:latin typeface="Helvetica Neue Medium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Helvetica Neue Medium"/>
              </a:rPr>
            </a:br>
            <a:endParaRPr lang="en-US" sz="3200" dirty="0">
              <a:solidFill>
                <a:srgbClr val="FFFF00"/>
              </a:solidFill>
              <a:latin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1"/>
            <a:ext cx="8305800" cy="2285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cs typeface="Times"/>
              </a:rPr>
              <a:t>It’s memorable</a:t>
            </a:r>
            <a:r>
              <a:rPr lang="en-US" sz="2000" dirty="0" smtClean="0">
                <a:solidFill>
                  <a:schemeClr val="bg2"/>
                </a:solidFill>
                <a:cs typeface="Times"/>
              </a:rPr>
              <a:t>! Surprising</a:t>
            </a:r>
            <a:r>
              <a:rPr lang="en-US" sz="2000" dirty="0">
                <a:solidFill>
                  <a:schemeClr val="bg2"/>
                </a:solidFill>
                <a:cs typeface="Times"/>
              </a:rPr>
              <a:t>, catchy, </a:t>
            </a:r>
            <a:r>
              <a:rPr lang="en-US" sz="2000" dirty="0" smtClean="0">
                <a:solidFill>
                  <a:schemeClr val="bg2"/>
                </a:solidFill>
                <a:cs typeface="Times"/>
              </a:rPr>
              <a:t>humorous, </a:t>
            </a:r>
            <a:r>
              <a:rPr lang="en-US" sz="2000" dirty="0">
                <a:solidFill>
                  <a:schemeClr val="bg2"/>
                </a:solidFill>
                <a:cs typeface="Times"/>
              </a:rPr>
              <a:t>or sobering</a:t>
            </a:r>
          </a:p>
          <a:p>
            <a:endParaRPr lang="en-US" sz="2000" dirty="0">
              <a:solidFill>
                <a:schemeClr val="bg2"/>
              </a:solidFill>
              <a:cs typeface="Time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2"/>
                </a:solidFill>
                <a:cs typeface="Times"/>
              </a:rPr>
              <a:t>	</a:t>
            </a:r>
          </a:p>
          <a:p>
            <a:pPr marL="0" indent="0">
              <a:buNone/>
            </a:pPr>
            <a:endParaRPr lang="en-US" sz="2000" b="1" dirty="0">
              <a:solidFill>
                <a:schemeClr val="bg2"/>
              </a:solidFill>
              <a:cs typeface="Times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2"/>
                </a:solidFill>
                <a:cs typeface="Times"/>
              </a:rPr>
              <a:t>		</a:t>
            </a:r>
            <a:r>
              <a:rPr lang="en-US" sz="2000" b="1" dirty="0">
                <a:solidFill>
                  <a:schemeClr val="bg2"/>
                </a:solidFill>
              </a:rPr>
              <a:t> </a:t>
            </a:r>
            <a:r>
              <a:rPr lang="en-US" sz="2000" b="1" dirty="0" smtClean="0">
                <a:solidFill>
                  <a:schemeClr val="bg2"/>
                </a:solidFill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cs typeface="Times"/>
              </a:rPr>
              <a:t>—</a:t>
            </a:r>
            <a:r>
              <a:rPr lang="en-US" sz="2000" dirty="0">
                <a:solidFill>
                  <a:schemeClr val="bg2"/>
                </a:solidFill>
                <a:cs typeface="Times"/>
              </a:rPr>
              <a:t>Dan </a:t>
            </a:r>
            <a:r>
              <a:rPr lang="en-US" sz="2000" dirty="0" err="1">
                <a:solidFill>
                  <a:schemeClr val="bg2"/>
                </a:solidFill>
                <a:cs typeface="Times"/>
              </a:rPr>
              <a:t>Vergano</a:t>
            </a:r>
            <a:r>
              <a:rPr lang="en-US" sz="2000" dirty="0">
                <a:solidFill>
                  <a:schemeClr val="bg2"/>
                </a:solidFill>
                <a:cs typeface="Times"/>
              </a:rPr>
              <a:t>, science reporter for </a:t>
            </a:r>
            <a:r>
              <a:rPr lang="en-US" sz="2000" i="1" dirty="0">
                <a:solidFill>
                  <a:schemeClr val="bg2"/>
                </a:solidFill>
                <a:cs typeface="Times"/>
              </a:rPr>
              <a:t>USA Today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cs typeface="Times"/>
              </a:rPr>
              <a:t>“These are enormous geological events. Earth doesn’t do this very often. Something about the size of these things shakes you to the very core.”</a:t>
            </a:r>
            <a:r>
              <a:rPr lang="en-US" sz="2000" b="1" dirty="0">
                <a:solidFill>
                  <a:srgbClr val="FFFF00"/>
                </a:solidFill>
                <a:cs typeface="Times"/>
              </a:rPr>
              <a:t> </a:t>
            </a:r>
            <a:endParaRPr lang="en-US" sz="2000" b="1" dirty="0" smtClean="0">
              <a:solidFill>
                <a:srgbClr val="FFFF00"/>
              </a:solidFill>
              <a:cs typeface="Times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cs typeface="Times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cs typeface="Times"/>
              </a:rPr>
              <a:t>    </a:t>
            </a:r>
            <a:r>
              <a:rPr lang="en-US" sz="2000" b="1" dirty="0" smtClean="0">
                <a:solidFill>
                  <a:schemeClr val="bg2"/>
                </a:solidFill>
                <a:cs typeface="Times"/>
              </a:rPr>
              <a:t>—</a:t>
            </a:r>
            <a:r>
              <a:rPr lang="en-US" sz="1800" dirty="0">
                <a:solidFill>
                  <a:schemeClr val="bg2"/>
                </a:solidFill>
                <a:cs typeface="Times"/>
              </a:rPr>
              <a:t>Brian Atwater, U.S. Geological Survey, talking about the December 2004 </a:t>
            </a:r>
            <a:r>
              <a:rPr lang="en-US" sz="1800" dirty="0" smtClean="0">
                <a:solidFill>
                  <a:schemeClr val="bg2"/>
                </a:solidFill>
                <a:cs typeface="Times"/>
              </a:rPr>
              <a:t>tsunami</a:t>
            </a: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  <a:cs typeface="Time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  <a:cs typeface="Times"/>
              </a:rPr>
              <a:t> “They are like the buttresses of the high cathedral.  If you remove the buttress, the cathedral will collapse.”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cs typeface="Times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cs typeface="Times"/>
              </a:rPr>
              <a:t>     </a:t>
            </a:r>
            <a:r>
              <a:rPr lang="en-US" sz="2000" dirty="0" smtClean="0">
                <a:solidFill>
                  <a:schemeClr val="bg2"/>
                </a:solidFill>
                <a:cs typeface="Times"/>
              </a:rPr>
              <a:t>—</a:t>
            </a:r>
            <a:r>
              <a:rPr lang="en-US" sz="1800" dirty="0" smtClean="0">
                <a:solidFill>
                  <a:schemeClr val="bg2"/>
                </a:solidFill>
                <a:cs typeface="Times"/>
              </a:rPr>
              <a:t>Jose </a:t>
            </a:r>
            <a:r>
              <a:rPr lang="en-US" sz="1800" dirty="0" err="1" smtClean="0">
                <a:solidFill>
                  <a:schemeClr val="bg2"/>
                </a:solidFill>
                <a:cs typeface="Times"/>
              </a:rPr>
              <a:t>Rial</a:t>
            </a:r>
            <a:r>
              <a:rPr lang="en-US" sz="1800" dirty="0" smtClean="0">
                <a:solidFill>
                  <a:schemeClr val="bg2"/>
                </a:solidFill>
                <a:cs typeface="Times"/>
              </a:rPr>
              <a:t>, University of North Carolina </a:t>
            </a:r>
            <a:r>
              <a:rPr lang="en-US" sz="1800" dirty="0" err="1" smtClean="0">
                <a:solidFill>
                  <a:schemeClr val="bg2"/>
                </a:solidFill>
                <a:cs typeface="Times"/>
              </a:rPr>
              <a:t>geohysicist</a:t>
            </a:r>
            <a:r>
              <a:rPr lang="en-US" sz="1800" dirty="0" smtClean="0">
                <a:solidFill>
                  <a:schemeClr val="bg2"/>
                </a:solidFill>
                <a:cs typeface="Times"/>
              </a:rPr>
              <a:t>, talking about the Greenland Ice Sheet slipping away.  </a:t>
            </a: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  <a:cs typeface="Time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  <a:cs typeface="Times"/>
              </a:rPr>
              <a:t> “I thought, wow, this was a gold mine.</a:t>
            </a:r>
            <a:r>
              <a:rPr lang="en-US" sz="2000" dirty="0">
                <a:solidFill>
                  <a:srgbClr val="FFFF00"/>
                </a:solidFill>
                <a:cs typeface="Times"/>
              </a:rPr>
              <a:t>” </a:t>
            </a:r>
            <a:r>
              <a:rPr lang="en-US" sz="1800" dirty="0" smtClean="0">
                <a:solidFill>
                  <a:schemeClr val="bg2"/>
                </a:solidFill>
                <a:cs typeface="Times"/>
              </a:rPr>
              <a:t>—Ray Huey, University of Washington, talking about global warming data seen in fruit flies.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371600"/>
            <a:ext cx="8001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“Reporters need a summary quote that captures some of the field’s interest in a topic, but delivers it forcefully.”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Common Questions from Journalists</a:t>
            </a:r>
            <a:r>
              <a:rPr lang="en-US" sz="3200" dirty="0">
                <a:solidFill>
                  <a:srgbClr val="FFFF00"/>
                </a:solidFill>
                <a:latin typeface="Helvetica Neue Medium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Helvetica Neue Medium"/>
              </a:rPr>
            </a:br>
            <a:endParaRPr lang="en-US" sz="3200" dirty="0">
              <a:solidFill>
                <a:srgbClr val="FFFF00"/>
              </a:solidFill>
              <a:latin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What is the main result/finding? </a:t>
            </a:r>
            <a:b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</a:br>
            <a:endParaRPr lang="en-US" sz="2400" dirty="0">
              <a:solidFill>
                <a:schemeClr val="bg2"/>
              </a:solidFill>
              <a:latin typeface="Times"/>
              <a:cs typeface="Times"/>
            </a:endParaRPr>
          </a:p>
          <a:p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Why should we/anyone care?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—What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are the possible implications of the result?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—Is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it an important result? 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—Who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could benefit from this research? 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chemeClr val="bg2"/>
              </a:solidFill>
              <a:latin typeface="Times"/>
              <a:cs typeface="Times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Are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you the first person to look at this? </a:t>
            </a:r>
            <a:endParaRPr lang="en-US" sz="2400" dirty="0" smtClean="0">
              <a:solidFill>
                <a:schemeClr val="bg2"/>
              </a:solidFill>
              <a:latin typeface="Times"/>
              <a:cs typeface="Times"/>
            </a:endParaRPr>
          </a:p>
          <a:p>
            <a:pPr lvl="1"/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If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not, what is novel about this research? </a:t>
            </a:r>
          </a:p>
          <a:p>
            <a:pPr marL="0" lvl="1" indent="0">
              <a:buNone/>
            </a:pPr>
            <a:endParaRPr lang="en-US" sz="2400" dirty="0" smtClean="0">
              <a:solidFill>
                <a:schemeClr val="bg2"/>
              </a:solidFill>
              <a:latin typeface="Times"/>
              <a:cs typeface="Times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What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is exciting or interesting about this research</a:t>
            </a:r>
            <a:r>
              <a:rPr lang="en-US" sz="2400" dirty="0">
                <a:solidFill>
                  <a:schemeClr val="bg1"/>
                </a:solidFill>
                <a:latin typeface="Times"/>
                <a:cs typeface="Times"/>
              </a:rPr>
              <a:t>? </a:t>
            </a:r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Times"/>
                <a:cs typeface="Times"/>
              </a:rPr>
              <a:t>A quote getter)</a:t>
            </a:r>
            <a:br>
              <a:rPr lang="en-US" sz="2400" dirty="0">
                <a:solidFill>
                  <a:schemeClr val="bg1"/>
                </a:solidFill>
                <a:latin typeface="Times"/>
                <a:cs typeface="Times"/>
              </a:rPr>
            </a:br>
            <a:endParaRPr lang="en-US" sz="2400" dirty="0">
              <a:solidFill>
                <a:schemeClr val="bg1"/>
              </a:solidFill>
              <a:latin typeface="Times"/>
              <a:cs typeface="Time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8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Helvetica Neue Medium"/>
              </a:rPr>
              <a:t/>
            </a:r>
            <a:br>
              <a:rPr lang="en-US" sz="2800" b="1" dirty="0" smtClean="0">
                <a:latin typeface="Helvetica Neue Medium"/>
              </a:rPr>
            </a:br>
            <a:r>
              <a:rPr lang="en-US" sz="2800" b="1" dirty="0">
                <a:latin typeface="Helvetica Neue Medium"/>
              </a:rPr>
              <a:t/>
            </a:r>
            <a:br>
              <a:rPr lang="en-US" sz="2800" b="1" dirty="0">
                <a:latin typeface="Helvetica Neue Medium"/>
              </a:rPr>
            </a:br>
            <a:r>
              <a:rPr lang="en-US" sz="2800" b="1" dirty="0" smtClean="0">
                <a:solidFill>
                  <a:srgbClr val="FFFF00"/>
                </a:solidFill>
                <a:latin typeface="Helvetica Neue Medium"/>
                <a:cs typeface="Times"/>
              </a:rPr>
              <a:t>Common Questions: One Layer Deeper</a:t>
            </a:r>
            <a:r>
              <a:rPr lang="en-US" sz="2800" dirty="0" smtClean="0">
                <a:latin typeface="Helvetica Neue Medium"/>
                <a:cs typeface="Times"/>
              </a:rPr>
              <a:t/>
            </a:r>
            <a:br>
              <a:rPr lang="en-US" sz="2800" dirty="0" smtClean="0">
                <a:latin typeface="Helvetica Neue Medium"/>
                <a:cs typeface="Times"/>
              </a:rPr>
            </a:br>
            <a:r>
              <a:rPr lang="en-US" sz="2800" dirty="0">
                <a:latin typeface="Helvetica Neue Medium"/>
                <a:cs typeface="Times"/>
              </a:rPr>
              <a:t/>
            </a:r>
            <a:br>
              <a:rPr lang="en-US" sz="2800" dirty="0">
                <a:latin typeface="Helvetica Neue Medium"/>
                <a:cs typeface="Times"/>
              </a:rPr>
            </a:br>
            <a:endParaRPr lang="en-US" sz="2800" dirty="0">
              <a:latin typeface="Helvetica Neue Medium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Couldn’t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that result be due to x, y, or z? </a:t>
            </a:r>
            <a:endParaRPr lang="en-US" sz="2400" dirty="0" smtClean="0">
              <a:solidFill>
                <a:schemeClr val="bg2"/>
              </a:solidFill>
              <a:latin typeface="Times"/>
              <a:cs typeface="Times"/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bg2"/>
                </a:solidFill>
                <a:latin typeface="Times"/>
                <a:cs typeface="Times"/>
              </a:rPr>
              <a:t>—</a:t>
            </a: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How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do you know that the result is due to what you think it </a:t>
            </a: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	is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due to? </a:t>
            </a:r>
            <a:b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</a:br>
            <a:endParaRPr lang="en-US" sz="2400" dirty="0">
              <a:solidFill>
                <a:schemeClr val="bg2"/>
              </a:solidFill>
              <a:latin typeface="Times"/>
              <a:cs typeface="Times"/>
            </a:endParaRPr>
          </a:p>
          <a:p>
            <a:pPr lvl="0"/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Who disagrees with this result?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—On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what basis?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—What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do you think about their arguments?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 </a:t>
            </a:r>
          </a:p>
          <a:p>
            <a:pPr lvl="0"/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People connect this result with phenomenon X: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—What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are your thoughts on this?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Times"/>
                <a:cs typeface="Times"/>
              </a:rPr>
              <a:t>—Who </a:t>
            </a:r>
            <a: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  <a:t>else should we ask about this?</a:t>
            </a:r>
            <a:br>
              <a:rPr lang="en-US" sz="2400" dirty="0">
                <a:solidFill>
                  <a:schemeClr val="bg2"/>
                </a:solidFill>
                <a:latin typeface="Times"/>
                <a:cs typeface="Times"/>
              </a:rPr>
            </a:br>
            <a:endParaRPr lang="en-US" sz="2400" dirty="0">
              <a:solidFill>
                <a:schemeClr val="bg2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6980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1434" y="1964232"/>
            <a:ext cx="490658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/>
              <a:t>EPSCOR Meeting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6373" y="2663629"/>
            <a:ext cx="43977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/>
              <a:t>Charleston, West Virginia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604" y="5655059"/>
            <a:ext cx="857250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/>
              <a:t>Visit </a:t>
            </a:r>
            <a:r>
              <a:rPr lang="en-US" sz="1275" b="1" dirty="0"/>
              <a:t>westvirginiaresearch.org/library/workshops-conferences/epscor-meeting-october-2018</a:t>
            </a:r>
            <a:r>
              <a:rPr lang="en-US" sz="1275" dirty="0"/>
              <a:t> for presentation downloads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1" y="1218858"/>
            <a:ext cx="2924139" cy="29394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38842" y="3108445"/>
            <a:ext cx="4397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October 31, 2018</a:t>
            </a:r>
          </a:p>
        </p:txBody>
      </p:sp>
    </p:spTree>
    <p:extLst>
      <p:ext uri="{BB962C8B-B14F-4D97-AF65-F5344CB8AC3E}">
        <p14:creationId xmlns:p14="http://schemas.microsoft.com/office/powerpoint/2010/main" val="189096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Examples</a:t>
            </a:r>
            <a:endParaRPr lang="en-US" dirty="0"/>
          </a:p>
        </p:txBody>
      </p:sp>
      <p:pic>
        <p:nvPicPr>
          <p:cNvPr id="4" name="Picture 4" descr="Students using i-clicker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19093" y="1610436"/>
            <a:ext cx="2691919" cy="2018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24150" y="2209800"/>
            <a:ext cx="2871876" cy="2008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sniffer1_jason, henriett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702298"/>
            <a:ext cx="2433401" cy="1825051"/>
          </a:xfrm>
          <a:prstGeom prst="rect">
            <a:avLst/>
          </a:prstGeom>
        </p:spPr>
      </p:pic>
      <p:pic>
        <p:nvPicPr>
          <p:cNvPr id="11" name="Picture 4" descr="\\virtualhost\users\bbruno\personal\EPSCOR\PHOTOS\FOR PROMOTION\Engineering l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7" y="3840735"/>
            <a:ext cx="3244535" cy="18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personal\ETC\SURELY\CURRENT projects\posterboard picture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825589"/>
            <a:ext cx="3004642" cy="2305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501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Word-Pair Activity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1219200"/>
            <a:ext cx="7467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79700">
              <a:tabLst>
                <a:tab pos="3594100" algn="l"/>
              </a:tabLst>
            </a:pPr>
            <a:r>
              <a:rPr lang="en-US" sz="3200" dirty="0"/>
              <a:t>bread/</a:t>
            </a:r>
            <a:r>
              <a:rPr lang="en-US" sz="3200" dirty="0" err="1"/>
              <a:t>b_tter</a:t>
            </a:r>
            <a:r>
              <a:rPr lang="en-US" sz="3200" dirty="0"/>
              <a:t>	</a:t>
            </a:r>
            <a:r>
              <a:rPr lang="en-US" sz="3200" dirty="0" smtClean="0"/>
              <a:t>ocean/breeze</a:t>
            </a:r>
            <a:endParaRPr lang="en-US" sz="3200" dirty="0"/>
          </a:p>
          <a:p>
            <a:pPr defTabSz="2679700">
              <a:tabLst>
                <a:tab pos="3594100" algn="l"/>
              </a:tabLst>
            </a:pPr>
            <a:r>
              <a:rPr lang="en-US" sz="3200" dirty="0"/>
              <a:t>leaf/tree	</a:t>
            </a:r>
            <a:r>
              <a:rPr lang="en-US" sz="3200" dirty="0" smtClean="0"/>
              <a:t>music/</a:t>
            </a:r>
            <a:r>
              <a:rPr lang="en-US" sz="3200" dirty="0" err="1" smtClean="0"/>
              <a:t>l_rics</a:t>
            </a:r>
            <a:endParaRPr lang="en-US" sz="3200" dirty="0"/>
          </a:p>
          <a:p>
            <a:pPr defTabSz="2679700">
              <a:tabLst>
                <a:tab pos="3594100" algn="l"/>
              </a:tabLst>
            </a:pPr>
            <a:r>
              <a:rPr lang="en-US" sz="3200" dirty="0"/>
              <a:t>sweet/sour	</a:t>
            </a:r>
            <a:r>
              <a:rPr lang="en-US" sz="3200" dirty="0" err="1"/>
              <a:t>sh_e</a:t>
            </a:r>
            <a:r>
              <a:rPr lang="en-US" sz="3200" dirty="0"/>
              <a:t>/sock</a:t>
            </a:r>
          </a:p>
          <a:p>
            <a:pPr defTabSz="2679700">
              <a:tabLst>
                <a:tab pos="3594100" algn="l"/>
              </a:tabLst>
            </a:pPr>
            <a:r>
              <a:rPr lang="en-US" sz="3200" dirty="0"/>
              <a:t>phone/</a:t>
            </a:r>
            <a:r>
              <a:rPr lang="en-US" sz="3200" dirty="0" err="1"/>
              <a:t>bo_k</a:t>
            </a:r>
            <a:r>
              <a:rPr lang="en-US" sz="3200" dirty="0"/>
              <a:t>	movie/actress</a:t>
            </a:r>
          </a:p>
          <a:p>
            <a:pPr defTabSz="2679700">
              <a:tabLst>
                <a:tab pos="3594100" algn="l"/>
              </a:tabLst>
            </a:pPr>
            <a:r>
              <a:rPr lang="en-US" sz="3200" dirty="0" err="1"/>
              <a:t>chi_s</a:t>
            </a:r>
            <a:r>
              <a:rPr lang="en-US" sz="3200" dirty="0"/>
              <a:t>/salsa	gasoline/engine</a:t>
            </a:r>
          </a:p>
          <a:p>
            <a:pPr defTabSz="2679700">
              <a:tabLst>
                <a:tab pos="3594100" algn="l"/>
              </a:tabLst>
            </a:pPr>
            <a:r>
              <a:rPr lang="en-US" sz="3200" dirty="0"/>
              <a:t>high </a:t>
            </a:r>
            <a:r>
              <a:rPr lang="en-US" sz="3200" dirty="0" smtClean="0"/>
              <a:t>school/college	</a:t>
            </a:r>
            <a:r>
              <a:rPr lang="en-US" sz="3200" dirty="0" err="1" smtClean="0"/>
              <a:t>pen_il</a:t>
            </a:r>
            <a:r>
              <a:rPr lang="en-US" sz="3200" dirty="0" smtClean="0"/>
              <a:t>/paper</a:t>
            </a:r>
            <a:endParaRPr lang="en-US" sz="3200" dirty="0"/>
          </a:p>
          <a:p>
            <a:pPr defTabSz="2679700">
              <a:tabLst>
                <a:tab pos="3594100" algn="l"/>
              </a:tabLst>
            </a:pPr>
            <a:r>
              <a:rPr lang="en-US" sz="3200" dirty="0"/>
              <a:t>river/</a:t>
            </a:r>
            <a:r>
              <a:rPr lang="en-US" sz="3200" dirty="0" err="1"/>
              <a:t>b_at</a:t>
            </a:r>
            <a:r>
              <a:rPr lang="en-US" sz="3200" dirty="0"/>
              <a:t>	turkey/stuffing</a:t>
            </a:r>
          </a:p>
          <a:p>
            <a:pPr defTabSz="2679700">
              <a:tabLst>
                <a:tab pos="3594100" algn="l"/>
              </a:tabLst>
            </a:pPr>
            <a:r>
              <a:rPr lang="en-US" sz="3200" dirty="0"/>
              <a:t>fruit/vegetable	</a:t>
            </a:r>
            <a:r>
              <a:rPr lang="en-US" sz="3200" dirty="0" err="1"/>
              <a:t>be_r</a:t>
            </a:r>
            <a:r>
              <a:rPr lang="en-US" sz="3200" dirty="0"/>
              <a:t>/wine</a:t>
            </a:r>
          </a:p>
          <a:p>
            <a:pPr defTabSz="2679700">
              <a:tabLst>
                <a:tab pos="3594100" algn="l"/>
              </a:tabLst>
            </a:pPr>
            <a:r>
              <a:rPr lang="en-US" sz="3200" dirty="0"/>
              <a:t>computer/chip	television/</a:t>
            </a:r>
            <a:r>
              <a:rPr lang="en-US" sz="3200" dirty="0" err="1"/>
              <a:t>rad_o</a:t>
            </a:r>
            <a:endParaRPr lang="en-US" sz="3200" dirty="0"/>
          </a:p>
          <a:p>
            <a:pPr defTabSz="2679700">
              <a:tabLst>
                <a:tab pos="3594100" algn="l"/>
              </a:tabLst>
            </a:pPr>
            <a:r>
              <a:rPr lang="en-US" sz="3200" dirty="0" err="1"/>
              <a:t>l_nch</a:t>
            </a:r>
            <a:r>
              <a:rPr lang="en-US" sz="3200" dirty="0"/>
              <a:t>/dinner	chair/couch</a:t>
            </a:r>
          </a:p>
        </p:txBody>
      </p:sp>
    </p:spTree>
    <p:extLst>
      <p:ext uri="{BB962C8B-B14F-4D97-AF65-F5344CB8AC3E}">
        <p14:creationId xmlns:p14="http://schemas.microsoft.com/office/powerpoint/2010/main" val="125665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b="1" dirty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Meta-Analysis: Active Learning vs Lecturing</a:t>
            </a:r>
            <a:br>
              <a:rPr lang="en-GB" sz="3600" b="1" dirty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</a:br>
            <a:r>
              <a:rPr lang="en-GB" sz="3600" b="1" dirty="0" smtClean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B) Failure Rates</a:t>
            </a:r>
            <a:endParaRPr lang="en-GB" sz="3600" b="1" dirty="0">
              <a:solidFill>
                <a:schemeClr val="bg1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48932"/>
          <a:stretch>
            <a:fillRect/>
          </a:stretch>
        </p:blipFill>
        <p:spPr bwMode="auto">
          <a:xfrm>
            <a:off x="1241142" y="1135118"/>
            <a:ext cx="5769258" cy="50217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16200000">
            <a:off x="7735830" y="3059668"/>
            <a:ext cx="205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Freeman et al,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0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9"/>
            <a:ext cx="8229600" cy="29468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Where do you get your teaching ideas/methods from?</a:t>
            </a:r>
            <a:endParaRPr lang="en-US" b="1" dirty="0"/>
          </a:p>
        </p:txBody>
      </p:sp>
      <p:sp>
        <p:nvSpPr>
          <p:cNvPr id="7" name="AutoShape 2" descr="Image result for kapiolani community college"/>
          <p:cNvSpPr>
            <a:spLocks noChangeAspect="1" noChangeArrowheads="1"/>
          </p:cNvSpPr>
          <p:nvPr/>
        </p:nvSpPr>
        <p:spPr bwMode="auto">
          <a:xfrm>
            <a:off x="0" y="97465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kapiolani community college"/>
          <p:cNvSpPr>
            <a:spLocks noChangeAspect="1" noChangeArrowheads="1"/>
          </p:cNvSpPr>
          <p:nvPr/>
        </p:nvSpPr>
        <p:spPr bwMode="auto">
          <a:xfrm>
            <a:off x="0" y="97465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2733" y="278726"/>
            <a:ext cx="8438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When I ask University faculty this question ………..</a:t>
            </a:r>
            <a:endParaRPr lang="en-US" sz="3200" dirty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733" y="4697356"/>
            <a:ext cx="8672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What do you think is the most common reply?</a:t>
            </a:r>
            <a:endParaRPr lang="en-US" sz="3200" dirty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1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Invitation to Collaborate with Hawai‘i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524000"/>
            <a:ext cx="8896350" cy="4606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/>
              <a:t>Education Goal: Establish an integrated set of pathways to train a diverse cohort of students, post-doctoral and faculty researchers at UH Mānoa and UH Hilo. </a:t>
            </a:r>
          </a:p>
          <a:p>
            <a:pPr marL="0" indent="0">
              <a:buFont typeface="Arial" pitchFamily="34" charset="0"/>
              <a:buNone/>
            </a:pPr>
            <a:endParaRPr lang="en-US" sz="2800" i="1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u="sng" dirty="0" smtClean="0"/>
              <a:t>Selected 2019 Activities</a:t>
            </a:r>
          </a:p>
          <a:p>
            <a:r>
              <a:rPr lang="en-US" sz="2800" dirty="0" smtClean="0"/>
              <a:t>Education Research</a:t>
            </a:r>
          </a:p>
          <a:p>
            <a:r>
              <a:rPr lang="en-US" sz="2800" dirty="0" smtClean="0"/>
              <a:t>Implementing “tried &amp; true” pedagogical strategies</a:t>
            </a:r>
          </a:p>
          <a:p>
            <a:r>
              <a:rPr lang="en-US" sz="2800" dirty="0" smtClean="0"/>
              <a:t>Individualized Development Plans (IDPs)</a:t>
            </a:r>
          </a:p>
          <a:p>
            <a:r>
              <a:rPr lang="en-US" sz="2800" dirty="0" smtClean="0"/>
              <a:t>Faculty coaching (pedagogy, mentoring)</a:t>
            </a:r>
          </a:p>
          <a:p>
            <a:r>
              <a:rPr lang="en-US" sz="2800" dirty="0" smtClean="0"/>
              <a:t>Near-Peer Mentoring Cascade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endParaRPr lang="en-US" sz="2800" i="1" dirty="0" smtClean="0"/>
          </a:p>
          <a:p>
            <a:pPr marL="0" indent="0">
              <a:buFont typeface="Arial" pitchFamily="34" charset="0"/>
              <a:buNone/>
            </a:pPr>
            <a:endParaRPr lang="en-US" sz="2800" i="1" dirty="0" smtClean="0"/>
          </a:p>
          <a:p>
            <a:pPr marL="0" indent="0">
              <a:buFont typeface="Arial" pitchFamily="34" charset="0"/>
              <a:buNone/>
            </a:pPr>
            <a:endParaRPr lang="en-US" sz="1800" i="1" dirty="0" smtClean="0"/>
          </a:p>
          <a:p>
            <a:pPr marL="0" indent="0">
              <a:buFont typeface="Arial" pitchFamily="34" charset="0"/>
              <a:buNone/>
            </a:pP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44822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1434" y="1964232"/>
            <a:ext cx="490658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/>
              <a:t>EPSCOR Meeting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6373" y="2663629"/>
            <a:ext cx="43977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/>
              <a:t>Charleston, West Virginia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604" y="5655059"/>
            <a:ext cx="857250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/>
              <a:t>Visit </a:t>
            </a:r>
            <a:r>
              <a:rPr lang="en-US" sz="1275" b="1" dirty="0"/>
              <a:t>westvirginiaresearch.org/library/workshops-conferences/epscor-meeting-october-2018</a:t>
            </a:r>
            <a:r>
              <a:rPr lang="en-US" sz="1275" dirty="0"/>
              <a:t> for presentation downloads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1" y="1218858"/>
            <a:ext cx="2924139" cy="29394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38842" y="3108445"/>
            <a:ext cx="4397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October 31, 2018</a:t>
            </a:r>
          </a:p>
        </p:txBody>
      </p:sp>
    </p:spTree>
    <p:extLst>
      <p:ext uri="{BB962C8B-B14F-4D97-AF65-F5344CB8AC3E}">
        <p14:creationId xmlns:p14="http://schemas.microsoft.com/office/powerpoint/2010/main" val="151547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480060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3800" b="1" dirty="0" smtClean="0">
                <a:solidFill>
                  <a:schemeClr val="bg1"/>
                </a:solidFill>
              </a:rPr>
              <a:t>American Geophysical Union’s guidelines:</a:t>
            </a:r>
          </a:p>
          <a:p>
            <a:pPr marL="0" lvl="0" indent="0">
              <a:buNone/>
            </a:pPr>
            <a:endParaRPr lang="en-US" sz="3800" b="1" dirty="0">
              <a:solidFill>
                <a:schemeClr val="bg1"/>
              </a:solidFill>
            </a:endParaRPr>
          </a:p>
          <a:p>
            <a:pPr lvl="0"/>
            <a:r>
              <a:rPr lang="en-US" sz="3800" b="1" dirty="0" smtClean="0">
                <a:solidFill>
                  <a:schemeClr val="bg1"/>
                </a:solidFill>
              </a:rPr>
              <a:t>Visit </a:t>
            </a:r>
            <a:r>
              <a:rPr lang="en-US" sz="3800" b="1" dirty="0">
                <a:solidFill>
                  <a:schemeClr val="bg1"/>
                </a:solidFill>
              </a:rPr>
              <a:t>your legislator.</a:t>
            </a:r>
            <a:r>
              <a:rPr lang="en-US" sz="3800" dirty="0">
                <a:solidFill>
                  <a:schemeClr val="bg1"/>
                </a:solidFill>
              </a:rPr>
              <a:t> You can make the trip to D.C. or simply visit your local or state legislator. Let them know who you are, what you do, and why it matters to them</a:t>
            </a:r>
            <a:r>
              <a:rPr lang="en-US" sz="3800" dirty="0" smtClean="0">
                <a:solidFill>
                  <a:schemeClr val="bg1"/>
                </a:solidFill>
              </a:rPr>
              <a:t>.</a:t>
            </a:r>
            <a:endParaRPr lang="en-US" sz="3800" dirty="0">
              <a:solidFill>
                <a:schemeClr val="bg1"/>
              </a:solidFill>
            </a:endParaRPr>
          </a:p>
          <a:p>
            <a:pPr lvl="0"/>
            <a:r>
              <a:rPr lang="en-US" sz="3800" b="1" dirty="0">
                <a:solidFill>
                  <a:schemeClr val="bg1"/>
                </a:solidFill>
              </a:rPr>
              <a:t>Call/write your legislator. 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>
                <a:solidFill>
                  <a:schemeClr val="bg1"/>
                </a:solidFill>
              </a:rPr>
              <a:t>Writer them a letter. They represent you; let them know why what you do matters.</a:t>
            </a:r>
          </a:p>
          <a:p>
            <a:pPr lvl="0"/>
            <a:r>
              <a:rPr lang="en-US" sz="3800" b="1" dirty="0">
                <a:solidFill>
                  <a:schemeClr val="bg1"/>
                </a:solidFill>
              </a:rPr>
              <a:t>Tweet your legislator. </a:t>
            </a:r>
            <a:r>
              <a:rPr lang="en-US" sz="3800" dirty="0">
                <a:solidFill>
                  <a:schemeClr val="bg1"/>
                </a:solidFill>
              </a:rPr>
              <a:t>Politicians are increasingly responsive on social media. Send your Representative or Senator a tweet about a science issue that is important to you.</a:t>
            </a:r>
          </a:p>
          <a:p>
            <a:pPr lvl="0"/>
            <a:r>
              <a:rPr lang="en-US" sz="3800" b="1" dirty="0">
                <a:solidFill>
                  <a:schemeClr val="bg1"/>
                </a:solidFill>
              </a:rPr>
              <a:t>Invite your legislator to your university/lab.</a:t>
            </a:r>
            <a:r>
              <a:rPr lang="en-US" sz="3800" dirty="0">
                <a:solidFill>
                  <a:schemeClr val="bg1"/>
                </a:solidFill>
              </a:rPr>
              <a:t> Established a dialogue with your legislator? Great! Why not invite them to come see where you work and how you do your research.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A4A7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00"/>
                </a:solidFill>
                <a:latin typeface="Helvetica Neue"/>
                <a:cs typeface="Helvetica Neue"/>
              </a:rPr>
              <a:t>Common Ways to Engage with Policymakers</a:t>
            </a:r>
            <a:endParaRPr lang="en-US" sz="2800" b="1" dirty="0">
              <a:solidFill>
                <a:srgbClr val="FFFF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89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841</Words>
  <Application>Microsoft Office PowerPoint</Application>
  <PresentationFormat>On-screen Show (4:3)</PresentationFormat>
  <Paragraphs>227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Helvetica Neue</vt:lpstr>
      <vt:lpstr>Helvetica Neue Medium</vt:lpstr>
      <vt:lpstr>msgothic</vt:lpstr>
      <vt:lpstr>Times</vt:lpstr>
      <vt:lpstr>Times New Roman</vt:lpstr>
      <vt:lpstr>Office Theme</vt:lpstr>
      <vt:lpstr>PowerPoint Presentation</vt:lpstr>
      <vt:lpstr>Active Learning</vt:lpstr>
      <vt:lpstr>Active Learning Examples</vt:lpstr>
      <vt:lpstr>Word-Pair Activity</vt:lpstr>
      <vt:lpstr>Meta-Analysis: Active Learning vs Lecturing B) Failure Rates</vt:lpstr>
      <vt:lpstr>Where do you get your teaching ideas/methods from?</vt:lpstr>
      <vt:lpstr>Invitation to Collaborate with Hawai‘i</vt:lpstr>
      <vt:lpstr>PowerPoint Presentation</vt:lpstr>
      <vt:lpstr>PowerPoint Presentation</vt:lpstr>
      <vt:lpstr>Understand their Minds</vt:lpstr>
      <vt:lpstr> So Who is the Audience? </vt:lpstr>
      <vt:lpstr>How to Make Your Science Useful </vt:lpstr>
      <vt:lpstr>Keep Your Message Brief and Simple </vt:lpstr>
      <vt:lpstr>Make your Message Actionable</vt:lpstr>
      <vt:lpstr>Make your Science Come Alive  </vt:lpstr>
      <vt:lpstr>PowerPoint Presentation</vt:lpstr>
      <vt:lpstr> Tips for Preparing Soundbites </vt:lpstr>
      <vt:lpstr>Tips for Preparing Soundbites </vt:lpstr>
      <vt:lpstr>Tips for Preparing Soundbites </vt:lpstr>
      <vt:lpstr>What Is That Little Bit Extra?  </vt:lpstr>
      <vt:lpstr>Common Questions from Journalists </vt:lpstr>
      <vt:lpstr>  Common Questions: One Layer Deeper 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</dc:creator>
  <cp:lastModifiedBy>Angela Sundstrom</cp:lastModifiedBy>
  <cp:revision>386</cp:revision>
  <dcterms:created xsi:type="dcterms:W3CDTF">2016-12-06T00:40:01Z</dcterms:created>
  <dcterms:modified xsi:type="dcterms:W3CDTF">2018-10-30T17:54:11Z</dcterms:modified>
</cp:coreProperties>
</file>